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4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4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4" Type="http://schemas.openxmlformats.org/officeDocument/2006/relationships/image" Target="../media/image38.e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12" Type="http://schemas.openxmlformats.org/officeDocument/2006/relationships/image" Target="../media/image51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6" Type="http://schemas.openxmlformats.org/officeDocument/2006/relationships/image" Target="../media/image45.emf"/><Relationship Id="rId11" Type="http://schemas.openxmlformats.org/officeDocument/2006/relationships/image" Target="../media/image50.emf"/><Relationship Id="rId5" Type="http://schemas.openxmlformats.org/officeDocument/2006/relationships/image" Target="../media/image44.emf"/><Relationship Id="rId10" Type="http://schemas.openxmlformats.org/officeDocument/2006/relationships/image" Target="../media/image49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AF53E-9791-4FF1-8CD2-9925757BC705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B3593-CBFB-4BF2-8ABE-9AB2877F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4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3593-CBFB-4BF2-8ABE-9AB2877FED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5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2168-3D54-480A-86DD-58C5416CDCFE}" type="datetime1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77C9-E212-4C11-A8E5-A81C01834531}" type="datetime1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1BD-934B-44CE-9478-CCD050CA6415}" type="datetime1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43305-5BB6-4445-8225-D86AC8F12AD5}" type="datetime1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5A06B-3E71-4033-A057-CE597A374396}" type="datetime1">
              <a:rPr lang="en-US" smtClean="0"/>
              <a:t>6/19/2015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6253-728B-45DD-B154-C53821107A3F}" type="datetime1">
              <a:rPr lang="en-US" smtClean="0"/>
              <a:t>6/19/2015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9530-82C3-43BB-AE38-9C949E24030C}" type="datetime1">
              <a:rPr lang="en-US" smtClean="0"/>
              <a:t>6/19/2015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E4F2-6502-4428-BDAD-39BA6A0FF946}" type="datetime1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B837-700B-4FAD-B8E1-C9C639E2D523}" type="datetime1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5B49E-FB12-48C1-B8AD-D6D34DF9A1EE}" type="datetime1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BC3E-32DF-4C7A-B3C8-04D63A21F9E6}" type="datetime1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14400"/>
            <a:ext cx="40386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100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0515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A4BBC-89E7-4070-9E92-E2278E01ECC2}" type="datetime1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.png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3.png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6.bin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3.emf"/><Relationship Id="rId5" Type="http://schemas.openxmlformats.org/officeDocument/2006/relationships/image" Target="../media/image14.png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0.emf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11" Type="http://schemas.openxmlformats.org/officeDocument/2006/relationships/image" Target="../media/image19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emf"/><Relationship Id="rId4" Type="http://schemas.openxmlformats.org/officeDocument/2006/relationships/image" Target="../media/image15.e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emf"/><Relationship Id="rId11" Type="http://schemas.openxmlformats.org/officeDocument/2006/relationships/image" Target="../media/image24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emf"/><Relationship Id="rId11" Type="http://schemas.openxmlformats.org/officeDocument/2006/relationships/image" Target="../media/image29.e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34.emf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33.emf"/><Relationship Id="rId5" Type="http://schemas.openxmlformats.org/officeDocument/2006/relationships/image" Target="../media/image30.e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39.emf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oleObject" Target="../embeddings/oleObject35.bin"/><Relationship Id="rId18" Type="http://schemas.openxmlformats.org/officeDocument/2006/relationships/image" Target="../media/image47.emf"/><Relationship Id="rId26" Type="http://schemas.openxmlformats.org/officeDocument/2006/relationships/oleObject" Target="../embeddings/oleObject41.bin"/><Relationship Id="rId3" Type="http://schemas.openxmlformats.org/officeDocument/2006/relationships/oleObject" Target="../embeddings/oleObject30.bin"/><Relationship Id="rId21" Type="http://schemas.openxmlformats.org/officeDocument/2006/relationships/image" Target="../media/image48.emf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4.emf"/><Relationship Id="rId17" Type="http://schemas.openxmlformats.org/officeDocument/2006/relationships/oleObject" Target="../embeddings/oleObject37.bin"/><Relationship Id="rId25" Type="http://schemas.openxmlformats.org/officeDocument/2006/relationships/image" Target="../media/image50.e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6.emf"/><Relationship Id="rId20" Type="http://schemas.openxmlformats.org/officeDocument/2006/relationships/oleObject" Target="../embeddings/oleObject38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emf"/><Relationship Id="rId11" Type="http://schemas.openxmlformats.org/officeDocument/2006/relationships/oleObject" Target="../embeddings/oleObject34.bin"/><Relationship Id="rId24" Type="http://schemas.openxmlformats.org/officeDocument/2006/relationships/oleObject" Target="../embeddings/oleObject40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6.bin"/><Relationship Id="rId23" Type="http://schemas.openxmlformats.org/officeDocument/2006/relationships/image" Target="../media/image49.emf"/><Relationship Id="rId10" Type="http://schemas.openxmlformats.org/officeDocument/2006/relationships/image" Target="../media/image43.emf"/><Relationship Id="rId19" Type="http://schemas.openxmlformats.org/officeDocument/2006/relationships/image" Target="../media/image52.png"/><Relationship Id="rId4" Type="http://schemas.openxmlformats.org/officeDocument/2006/relationships/image" Target="../media/image40.e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45.emf"/><Relationship Id="rId22" Type="http://schemas.openxmlformats.org/officeDocument/2006/relationships/oleObject" Target="../embeddings/oleObject39.bin"/><Relationship Id="rId27" Type="http://schemas.openxmlformats.org/officeDocument/2006/relationships/image" Target="../media/image5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7.emf"/><Relationship Id="rId7" Type="http://schemas.openxmlformats.org/officeDocument/2006/relationships/image" Target="../media/image4.png"/><Relationship Id="rId12" Type="http://schemas.openxmlformats.org/officeDocument/2006/relationships/image" Target="../media/image56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54.emf"/><Relationship Id="rId10" Type="http://schemas.openxmlformats.org/officeDocument/2006/relationships/image" Target="../media/image55.emf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image" Target="../media/image3.png"/><Relationship Id="rId7" Type="http://schemas.openxmlformats.org/officeDocument/2006/relationships/image" Target="../media/image5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5.png"/><Relationship Id="rId10" Type="http://schemas.openxmlformats.org/officeDocument/2006/relationships/image" Target="../media/image60.emf"/><Relationship Id="rId4" Type="http://schemas.openxmlformats.org/officeDocument/2006/relationships/image" Target="../media/image4.png"/><Relationship Id="rId9" Type="http://schemas.openxmlformats.org/officeDocument/2006/relationships/image" Target="../media/image5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image" Target="../media/image3.png"/><Relationship Id="rId7" Type="http://schemas.openxmlformats.org/officeDocument/2006/relationships/image" Target="../media/image61.emf"/><Relationship Id="rId12" Type="http://schemas.openxmlformats.org/officeDocument/2006/relationships/image" Target="../media/image6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63.emf"/><Relationship Id="rId5" Type="http://schemas.openxmlformats.org/officeDocument/2006/relationships/image" Target="../media/image5.png"/><Relationship Id="rId10" Type="http://schemas.openxmlformats.org/officeDocument/2006/relationships/oleObject" Target="../embeddings/oleObject50.bin"/><Relationship Id="rId4" Type="http://schemas.openxmlformats.org/officeDocument/2006/relationships/image" Target="../media/image4.png"/><Relationship Id="rId9" Type="http://schemas.openxmlformats.org/officeDocument/2006/relationships/image" Target="../media/image6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image" Target="../media/image3.png"/><Relationship Id="rId7" Type="http://schemas.openxmlformats.org/officeDocument/2006/relationships/image" Target="../media/image65.emf"/><Relationship Id="rId12" Type="http://schemas.openxmlformats.org/officeDocument/2006/relationships/image" Target="../media/image6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67.emf"/><Relationship Id="rId5" Type="http://schemas.openxmlformats.org/officeDocument/2006/relationships/image" Target="../media/image5.png"/><Relationship Id="rId10" Type="http://schemas.openxmlformats.org/officeDocument/2006/relationships/oleObject" Target="../embeddings/oleObject53.bin"/><Relationship Id="rId4" Type="http://schemas.openxmlformats.org/officeDocument/2006/relationships/image" Target="../media/image4.png"/><Relationship Id="rId9" Type="http://schemas.openxmlformats.org/officeDocument/2006/relationships/image" Target="../media/image6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ideoseries?list=PL3Gnjw2fQSnGpGyX1yj6r7TB-q72OTeOM&amp;autoplay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oweiWork\Downloads\c236496922dcad6d3dbc9c7966451a122232f942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2829">
            <a:off x="382845" y="253075"/>
            <a:ext cx="2942353" cy="294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392" name="Text Box 8"/>
          <p:cNvSpPr txBox="1">
            <a:spLocks noChangeArrowheads="1"/>
          </p:cNvSpPr>
          <p:nvPr/>
        </p:nvSpPr>
        <p:spPr bwMode="auto">
          <a:xfrm>
            <a:off x="838200" y="2086325"/>
            <a:ext cx="7315200" cy="279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en-US" sz="2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Garamond" pitchFamily="18" charset="0"/>
              </a:rPr>
              <a:t>2.1 c finding limits</a:t>
            </a:r>
          </a:p>
          <a:p>
            <a:pPr algn="ctr" eaLnBrk="1" hangingPunct="1">
              <a:lnSpc>
                <a:spcPct val="95000"/>
              </a:lnSpc>
              <a:spcBef>
                <a:spcPct val="50000"/>
              </a:spcBef>
            </a:pPr>
            <a:endParaRPr lang="en-US" altLang="en-US" sz="2600" b="1" cap="all" dirty="0" smtClean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Garamond" pitchFamily="18" charset="0"/>
            </a:endParaRPr>
          </a:p>
          <a:p>
            <a:pPr algn="ctr"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en-US" sz="2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Garamond" pitchFamily="18" charset="0"/>
              </a:rPr>
              <a:t>Graphically </a:t>
            </a:r>
          </a:p>
          <a:p>
            <a:pPr algn="ctr" eaLnBrk="1" hangingPunct="1">
              <a:lnSpc>
                <a:spcPct val="95000"/>
              </a:lnSpc>
              <a:spcBef>
                <a:spcPct val="50000"/>
              </a:spcBef>
            </a:pPr>
            <a:endParaRPr lang="en-US" altLang="en-US" sz="2600" b="1" cap="all" dirty="0" smtClean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Garamond" pitchFamily="18" charset="0"/>
            </a:endParaRPr>
          </a:p>
          <a:p>
            <a:pPr algn="ctr"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en-US" sz="2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Garamond" pitchFamily="18" charset="0"/>
              </a:rPr>
              <a:t>&amp; numerically</a:t>
            </a:r>
            <a:endParaRPr lang="en-US" altLang="en-US" sz="26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Garamond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www.mathgotserved.com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952500" y="5781500"/>
            <a:ext cx="7315200" cy="47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en-US" sz="2600" b="1" dirty="0" smtClean="0">
                <a:solidFill>
                  <a:srgbClr val="0000FF"/>
                </a:solidFill>
                <a:latin typeface="Comic Sans MS" pitchFamily="66" charset="0"/>
              </a:rPr>
              <a:t>Mathgotserved.com</a:t>
            </a:r>
            <a:endParaRPr lang="en-US" altLang="en-US" sz="26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38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57200" y="1828800"/>
            <a:ext cx="8458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 dirty="0"/>
              <a:t>It should be obvious that as </a:t>
            </a:r>
            <a:r>
              <a:rPr lang="en-US" altLang="en-US" i="1" dirty="0"/>
              <a:t>x</a:t>
            </a:r>
            <a:r>
              <a:rPr lang="en-US" altLang="en-US" dirty="0"/>
              <a:t> gets closer and closer to 2, the value of </a:t>
            </a:r>
            <a:r>
              <a:rPr lang="en-US" altLang="en-US" i="1" dirty="0"/>
              <a:t>f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becomes closer and closer to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Formally we say that “the </a:t>
            </a:r>
            <a:r>
              <a:rPr lang="en-US" alt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en-US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en-US" dirty="0"/>
              <a:t>of </a:t>
            </a:r>
            <a:r>
              <a:rPr lang="en-US" altLang="en-US" i="1" dirty="0"/>
              <a:t>f </a:t>
            </a:r>
            <a:r>
              <a:rPr lang="en-US" altLang="en-US" dirty="0"/>
              <a:t>(x) as </a:t>
            </a:r>
            <a:r>
              <a:rPr lang="en-US" altLang="en-US" i="1" dirty="0"/>
              <a:t>x</a:t>
            </a:r>
            <a:r>
              <a:rPr lang="en-US" altLang="en-US" dirty="0"/>
              <a:t> approaches 2 is 12” and this is written as:</a:t>
            </a: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2800" b="1" u="sng" dirty="0">
                <a:latin typeface="Garamond" panose="02020404030301010803" pitchFamily="18" charset="0"/>
              </a:rPr>
              <a:t>Understanding Limits Graphically</a:t>
            </a:r>
          </a:p>
        </p:txBody>
      </p:sp>
      <p:graphicFrame>
        <p:nvGraphicFramePr>
          <p:cNvPr id="56327" name="Group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92324984"/>
              </p:ext>
            </p:extLst>
          </p:nvPr>
        </p:nvGraphicFramePr>
        <p:xfrm>
          <a:off x="457200" y="1066800"/>
          <a:ext cx="8458200" cy="762000"/>
        </p:xfrm>
        <a:graphic>
          <a:graphicData uri="http://schemas.openxmlformats.org/drawingml/2006/table">
            <a:tbl>
              <a:tblPr/>
              <a:tblGrid>
                <a:gridCol w="846138"/>
                <a:gridCol w="844550"/>
                <a:gridCol w="846137"/>
                <a:gridCol w="844550"/>
                <a:gridCol w="846138"/>
                <a:gridCol w="847725"/>
                <a:gridCol w="844550"/>
                <a:gridCol w="847725"/>
                <a:gridCol w="844550"/>
                <a:gridCol w="846137"/>
              </a:tblGrid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1.99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1.999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2.001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2.01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2.25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 (x)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10.563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11.41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11.94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11.994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Und.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12.006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12.06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12.61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4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Book Antiqu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13.56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62" name="Rectangle 42"/>
          <p:cNvSpPr>
            <a:spLocks noChangeArrowheads="1"/>
          </p:cNvSpPr>
          <p:nvPr/>
        </p:nvSpPr>
        <p:spPr bwMode="auto">
          <a:xfrm>
            <a:off x="457200" y="1295400"/>
            <a:ext cx="4495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6374" name="Text Box 54"/>
          <p:cNvSpPr txBox="1">
            <a:spLocks noChangeArrowheads="1"/>
          </p:cNvSpPr>
          <p:nvPr/>
        </p:nvSpPr>
        <p:spPr bwMode="auto">
          <a:xfrm>
            <a:off x="6934200" y="2209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12</a:t>
            </a:r>
          </a:p>
        </p:txBody>
      </p:sp>
      <p:graphicFrame>
        <p:nvGraphicFramePr>
          <p:cNvPr id="56375" name="Object 55"/>
          <p:cNvGraphicFramePr>
            <a:graphicFrameLocks noChangeAspect="1"/>
          </p:cNvGraphicFramePr>
          <p:nvPr>
            <p:ph sz="half" idx="2"/>
          </p:nvPr>
        </p:nvGraphicFramePr>
        <p:xfrm>
          <a:off x="1752600" y="3627438"/>
          <a:ext cx="5257800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2171520" imgH="419040" progId="Equation.3">
                  <p:embed/>
                </p:oleObj>
              </mc:Choice>
              <mc:Fallback>
                <p:oleObj name="Equation" r:id="rId6" imgW="21715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627438"/>
                        <a:ext cx="5257800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77" name="Rectangle 57"/>
          <p:cNvSpPr>
            <a:spLocks noChangeArrowheads="1"/>
          </p:cNvSpPr>
          <p:nvPr/>
        </p:nvSpPr>
        <p:spPr bwMode="auto">
          <a:xfrm>
            <a:off x="457200" y="4724400"/>
            <a:ext cx="8458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The informal definition of a limit is “it’s what’s happening to </a:t>
            </a:r>
            <a:r>
              <a:rPr lang="en-US" altLang="en-US" i="1"/>
              <a:t>y</a:t>
            </a:r>
            <a:r>
              <a:rPr lang="en-US" altLang="en-US"/>
              <a:t> as </a:t>
            </a:r>
            <a:r>
              <a:rPr lang="en-US" altLang="en-US" i="1"/>
              <a:t>x</a:t>
            </a:r>
            <a:r>
              <a:rPr lang="en-US" altLang="en-US"/>
              <a:t> gets close to a certain number (from both sides).”</a:t>
            </a:r>
          </a:p>
        </p:txBody>
      </p:sp>
    </p:spTree>
    <p:extLst>
      <p:ext uri="{BB962C8B-B14F-4D97-AF65-F5344CB8AC3E}">
        <p14:creationId xmlns:p14="http://schemas.microsoft.com/office/powerpoint/2010/main" val="148271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06" name="Rectangle 38"/>
          <p:cNvSpPr>
            <a:spLocks noChangeArrowheads="1"/>
          </p:cNvSpPr>
          <p:nvPr/>
        </p:nvSpPr>
        <p:spPr bwMode="auto">
          <a:xfrm>
            <a:off x="457200" y="914400"/>
            <a:ext cx="8458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 dirty="0"/>
              <a:t>In order for a limit to exist, we must be approaching the same </a:t>
            </a:r>
            <a:r>
              <a:rPr lang="en-US" altLang="en-US" i="1" dirty="0"/>
              <a:t>y</a:t>
            </a:r>
            <a:r>
              <a:rPr lang="en-US" altLang="en-US" dirty="0"/>
              <a:t>-value as we approach some </a:t>
            </a:r>
            <a:r>
              <a:rPr lang="en-US" altLang="en-US" i="1" dirty="0"/>
              <a:t>c</a:t>
            </a:r>
            <a:r>
              <a:rPr lang="en-US" altLang="en-US" dirty="0"/>
              <a:t> from either the left or the right side.</a:t>
            </a:r>
          </a:p>
          <a:p>
            <a:pPr eaLnBrk="1" hangingPunct="1"/>
            <a:r>
              <a:rPr lang="en-US" altLang="en-US" dirty="0"/>
              <a:t>If we are </a:t>
            </a:r>
            <a:r>
              <a:rPr lang="en-US" alt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not</a:t>
            </a:r>
            <a:r>
              <a:rPr lang="en-US" altLang="en-US" dirty="0"/>
              <a:t> approaching the same </a:t>
            </a:r>
            <a:r>
              <a:rPr lang="en-US" altLang="en-US" i="1" dirty="0"/>
              <a:t>y</a:t>
            </a:r>
            <a:r>
              <a:rPr lang="en-US" altLang="en-US" dirty="0"/>
              <a:t>-value from both the left and right side, we say that the limit </a:t>
            </a:r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Does Not Exist</a:t>
            </a:r>
            <a:r>
              <a:rPr lang="en-US" altLang="en-US" dirty="0"/>
              <a:t> (DNE) as we approach </a:t>
            </a:r>
            <a:r>
              <a:rPr lang="en-US" altLang="en-US" i="1" dirty="0"/>
              <a:t>c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dirty="0"/>
              <a:t>If we want the limit of </a:t>
            </a:r>
            <a:r>
              <a:rPr lang="en-US" altLang="en-US" i="1" dirty="0"/>
              <a:t>f</a:t>
            </a:r>
            <a:r>
              <a:rPr lang="en-US" altLang="en-US" dirty="0"/>
              <a:t> (</a:t>
            </a:r>
            <a:r>
              <a:rPr lang="en-US" altLang="en-US" i="1" dirty="0"/>
              <a:t>x</a:t>
            </a:r>
            <a:r>
              <a:rPr lang="en-US" altLang="en-US" dirty="0"/>
              <a:t>) as we approach some value of </a:t>
            </a:r>
            <a:r>
              <a:rPr lang="en-US" altLang="en-US" i="1" dirty="0"/>
              <a:t>c</a:t>
            </a:r>
            <a:r>
              <a:rPr lang="en-US" altLang="en-US" dirty="0"/>
              <a:t> from the </a:t>
            </a:r>
            <a:r>
              <a:rPr lang="en-US" alt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left-hand </a:t>
            </a:r>
            <a:r>
              <a:rPr lang="en-US" altLang="en-US" dirty="0"/>
              <a:t>side we write the left-hand limit:</a:t>
            </a:r>
          </a:p>
          <a:p>
            <a:pPr eaLnBrk="1" hangingPunct="1">
              <a:lnSpc>
                <a:spcPct val="70000"/>
              </a:lnSpc>
            </a:pPr>
            <a:endParaRPr lang="en-US" altLang="en-US" dirty="0"/>
          </a:p>
          <a:p>
            <a:pPr eaLnBrk="1" hangingPunct="1">
              <a:lnSpc>
                <a:spcPct val="70000"/>
              </a:lnSpc>
            </a:pPr>
            <a:endParaRPr lang="en-US" altLang="en-US" dirty="0"/>
          </a:p>
          <a:p>
            <a:pPr eaLnBrk="1" hangingPunct="1"/>
            <a:r>
              <a:rPr lang="en-US" altLang="en-US" dirty="0"/>
              <a:t>If we want the limit of </a:t>
            </a:r>
            <a:r>
              <a:rPr lang="en-US" altLang="en-US" i="1" dirty="0"/>
              <a:t>f</a:t>
            </a:r>
            <a:r>
              <a:rPr lang="en-US" altLang="en-US" dirty="0"/>
              <a:t> (</a:t>
            </a:r>
            <a:r>
              <a:rPr lang="en-US" altLang="en-US" i="1" dirty="0"/>
              <a:t>x</a:t>
            </a:r>
            <a:r>
              <a:rPr lang="en-US" altLang="en-US" dirty="0"/>
              <a:t>) as we approach some value of </a:t>
            </a:r>
            <a:r>
              <a:rPr lang="en-US" altLang="en-US" i="1" dirty="0"/>
              <a:t>c</a:t>
            </a:r>
            <a:r>
              <a:rPr lang="en-US" altLang="en-US" dirty="0"/>
              <a:t> from the </a:t>
            </a:r>
            <a:r>
              <a:rPr lang="en-US" alt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right-hand </a:t>
            </a:r>
            <a:r>
              <a:rPr lang="en-US" altLang="en-US" dirty="0"/>
              <a:t>side we write the right-hand limit: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2800" b="1" u="sng" dirty="0">
                <a:latin typeface="Garamond" panose="02020404030301010803" pitchFamily="18" charset="0"/>
              </a:rPr>
              <a:t>Understanding Limits Graphically</a:t>
            </a:r>
          </a:p>
        </p:txBody>
      </p:sp>
      <p:graphicFrame>
        <p:nvGraphicFramePr>
          <p:cNvPr id="58409" name="Object 41"/>
          <p:cNvGraphicFramePr>
            <a:graphicFrameLocks noChangeAspect="1"/>
          </p:cNvGraphicFramePr>
          <p:nvPr>
            <p:ph sz="half" idx="2"/>
          </p:nvPr>
        </p:nvGraphicFramePr>
        <p:xfrm>
          <a:off x="3657600" y="4038600"/>
          <a:ext cx="1490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6" imgW="596880" imgH="291960" progId="Equation.3">
                  <p:embed/>
                </p:oleObj>
              </mc:Choice>
              <mc:Fallback>
                <p:oleObj name="Equation" r:id="rId6" imgW="5968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038600"/>
                        <a:ext cx="14906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2" name="Object 44"/>
          <p:cNvGraphicFramePr>
            <a:graphicFrameLocks noChangeAspect="1"/>
          </p:cNvGraphicFramePr>
          <p:nvPr>
            <p:ph sz="half" idx="1"/>
          </p:nvPr>
        </p:nvGraphicFramePr>
        <p:xfrm>
          <a:off x="3683000" y="5562600"/>
          <a:ext cx="149860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8" imgW="596880" imgH="291960" progId="Equation.3">
                  <p:embed/>
                </p:oleObj>
              </mc:Choice>
              <mc:Fallback>
                <p:oleObj name="Equation" r:id="rId8" imgW="5968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5562600"/>
                        <a:ext cx="1498600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2744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4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4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57200" y="914400"/>
            <a:ext cx="845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 dirty="0"/>
              <a:t>In order for a limit to exist at </a:t>
            </a:r>
            <a:r>
              <a:rPr lang="en-US" altLang="en-US" i="1" dirty="0"/>
              <a:t>c</a:t>
            </a:r>
            <a:r>
              <a:rPr lang="en-US" altLang="en-US" dirty="0"/>
              <a:t>, the left-hand limit must equal the right hand limit.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27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2800" b="1" u="sng" dirty="0">
                <a:latin typeface="Garamond" panose="02020404030301010803" pitchFamily="18" charset="0"/>
              </a:rPr>
              <a:t>Understanding Limits Graphically</a:t>
            </a:r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438400" y="1828800"/>
          <a:ext cx="38100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6" imgW="1307880" imgH="291960" progId="Equation.3">
                  <p:embed/>
                </p:oleObj>
              </mc:Choice>
              <mc:Fallback>
                <p:oleObj name="Equation" r:id="rId6" imgW="13078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828800"/>
                        <a:ext cx="3810000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6"/>
          <p:cNvGraphicFramePr>
            <a:graphicFrameLocks noChangeAspect="1"/>
          </p:cNvGraphicFramePr>
          <p:nvPr>
            <p:ph sz="half" idx="1"/>
          </p:nvPr>
        </p:nvGraphicFramePr>
        <p:xfrm>
          <a:off x="3124200" y="3581400"/>
          <a:ext cx="2362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8" imgW="812520" imgH="279360" progId="Equation.3">
                  <p:embed/>
                </p:oleObj>
              </mc:Choice>
              <mc:Fallback>
                <p:oleObj name="Equation" r:id="rId8" imgW="8125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581400"/>
                        <a:ext cx="23622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457200" y="2743200"/>
            <a:ext cx="845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If the left-hand limit equals the right hand limit, then the limit exists and we write:</a:t>
            </a:r>
          </a:p>
        </p:txBody>
      </p:sp>
    </p:spTree>
    <p:extLst>
      <p:ext uri="{BB962C8B-B14F-4D97-AF65-F5344CB8AC3E}">
        <p14:creationId xmlns:p14="http://schemas.microsoft.com/office/powerpoint/2010/main" val="121358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71" name="Object 55"/>
          <p:cNvGraphicFramePr>
            <a:graphicFrameLocks noChangeAspect="1"/>
          </p:cNvGraphicFramePr>
          <p:nvPr>
            <p:ph sz="half" idx="2"/>
          </p:nvPr>
        </p:nvGraphicFramePr>
        <p:xfrm>
          <a:off x="1219200" y="4038600"/>
          <a:ext cx="34004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1358640" imgH="291960" progId="Equation.3">
                  <p:embed/>
                </p:oleObj>
              </mc:Choice>
              <mc:Fallback>
                <p:oleObj name="Equation" r:id="rId3" imgW="13586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38600"/>
                        <a:ext cx="34004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en-US" sz="2800" b="1" dirty="0" smtClean="0">
                <a:latin typeface="Garamond" panose="02020404030301010803" pitchFamily="18" charset="0"/>
              </a:rPr>
              <a:t>Problem 1:</a:t>
            </a:r>
            <a:endParaRPr lang="en-US" altLang="en-US" sz="2800" b="1" dirty="0">
              <a:latin typeface="Garamond" panose="02020404030301010803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35052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pic>
        <p:nvPicPr>
          <p:cNvPr id="60469" name="Picture 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13" y="889000"/>
            <a:ext cx="4598987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0477" name="Object 61"/>
          <p:cNvGraphicFramePr>
            <a:graphicFrameLocks noChangeAspect="1"/>
          </p:cNvGraphicFramePr>
          <p:nvPr/>
        </p:nvGraphicFramePr>
        <p:xfrm>
          <a:off x="1219200" y="4816475"/>
          <a:ext cx="35210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6" imgW="1333440" imgH="279360" progId="Equation.3">
                  <p:embed/>
                </p:oleObj>
              </mc:Choice>
              <mc:Fallback>
                <p:oleObj name="Equation" r:id="rId6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16475"/>
                        <a:ext cx="352107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78" name="Object 62"/>
          <p:cNvGraphicFramePr>
            <a:graphicFrameLocks noChangeAspect="1"/>
          </p:cNvGraphicFramePr>
          <p:nvPr/>
        </p:nvGraphicFramePr>
        <p:xfrm>
          <a:off x="5105400" y="4800600"/>
          <a:ext cx="32004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8" imgW="1079280" imgH="203040" progId="Equation.3">
                  <p:embed/>
                </p:oleObj>
              </mc:Choice>
              <mc:Fallback>
                <p:oleObj name="Equation" r:id="rId8" imgW="1079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800600"/>
                        <a:ext cx="32004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79" name="Object 63"/>
          <p:cNvGraphicFramePr>
            <a:graphicFrameLocks noChangeAspect="1"/>
          </p:cNvGraphicFramePr>
          <p:nvPr/>
        </p:nvGraphicFramePr>
        <p:xfrm>
          <a:off x="4860925" y="4068763"/>
          <a:ext cx="34321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10" imgW="1371600" imgH="291960" progId="Equation.3">
                  <p:embed/>
                </p:oleObj>
              </mc:Choice>
              <mc:Fallback>
                <p:oleObj name="Equation" r:id="rId10" imgW="13716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4068763"/>
                        <a:ext cx="34321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81" name="Text Box 65"/>
          <p:cNvSpPr txBox="1">
            <a:spLocks noChangeArrowheads="1"/>
          </p:cNvSpPr>
          <p:nvPr/>
        </p:nvSpPr>
        <p:spPr bwMode="auto">
          <a:xfrm>
            <a:off x="32766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0482" name="Text Box 66"/>
          <p:cNvSpPr txBox="1">
            <a:spLocks noChangeArrowheads="1"/>
          </p:cNvSpPr>
          <p:nvPr/>
        </p:nvSpPr>
        <p:spPr bwMode="auto">
          <a:xfrm>
            <a:off x="67818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2</a:t>
            </a:r>
          </a:p>
        </p:txBody>
      </p:sp>
      <p:sp>
        <p:nvSpPr>
          <p:cNvPr id="60483" name="Text Box 67"/>
          <p:cNvSpPr txBox="1">
            <a:spLocks noChangeArrowheads="1"/>
          </p:cNvSpPr>
          <p:nvPr/>
        </p:nvSpPr>
        <p:spPr bwMode="auto">
          <a:xfrm>
            <a:off x="32766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DNE</a:t>
            </a:r>
          </a:p>
        </p:txBody>
      </p:sp>
      <p:sp>
        <p:nvSpPr>
          <p:cNvPr id="60484" name="Text Box 68"/>
          <p:cNvSpPr txBox="1">
            <a:spLocks noChangeArrowheads="1"/>
          </p:cNvSpPr>
          <p:nvPr/>
        </p:nvSpPr>
        <p:spPr bwMode="auto">
          <a:xfrm>
            <a:off x="67818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77308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81" grpId="0"/>
      <p:bldP spid="60482" grpId="0"/>
      <p:bldP spid="60483" grpId="0"/>
      <p:bldP spid="604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219200" y="4038600"/>
          <a:ext cx="34004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3" imgW="1358640" imgH="291960" progId="Equation.3">
                  <p:embed/>
                </p:oleObj>
              </mc:Choice>
              <mc:Fallback>
                <p:oleObj name="Equation" r:id="rId3" imgW="13586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38600"/>
                        <a:ext cx="34004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Example 2: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35052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graphicFrame>
        <p:nvGraphicFramePr>
          <p:cNvPr id="61446" name="Object 6"/>
          <p:cNvGraphicFramePr>
            <a:graphicFrameLocks noChangeAspect="1"/>
          </p:cNvGraphicFramePr>
          <p:nvPr/>
        </p:nvGraphicFramePr>
        <p:xfrm>
          <a:off x="1219200" y="4816475"/>
          <a:ext cx="35210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5" imgW="1333440" imgH="279360" progId="Equation.3">
                  <p:embed/>
                </p:oleObj>
              </mc:Choice>
              <mc:Fallback>
                <p:oleObj name="Equation" r:id="rId5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16475"/>
                        <a:ext cx="352107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7" name="Object 7"/>
          <p:cNvGraphicFramePr>
            <a:graphicFrameLocks noChangeAspect="1"/>
          </p:cNvGraphicFramePr>
          <p:nvPr/>
        </p:nvGraphicFramePr>
        <p:xfrm>
          <a:off x="5105400" y="4800600"/>
          <a:ext cx="32004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7" imgW="1079280" imgH="203040" progId="Equation.3">
                  <p:embed/>
                </p:oleObj>
              </mc:Choice>
              <mc:Fallback>
                <p:oleObj name="Equation" r:id="rId7" imgW="1079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800600"/>
                        <a:ext cx="32004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8" name="Object 8"/>
          <p:cNvGraphicFramePr>
            <a:graphicFrameLocks noChangeAspect="1"/>
          </p:cNvGraphicFramePr>
          <p:nvPr/>
        </p:nvGraphicFramePr>
        <p:xfrm>
          <a:off x="4860925" y="4068763"/>
          <a:ext cx="34321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9" imgW="1371600" imgH="291960" progId="Equation.3">
                  <p:embed/>
                </p:oleObj>
              </mc:Choice>
              <mc:Fallback>
                <p:oleObj name="Equation" r:id="rId9" imgW="13716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4068763"/>
                        <a:ext cx="34321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32766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-1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67818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32766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DNE</a:t>
            </a: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67818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0</a:t>
            </a:r>
          </a:p>
        </p:txBody>
      </p:sp>
      <p:pic>
        <p:nvPicPr>
          <p:cNvPr id="61456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09600"/>
            <a:ext cx="5465763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475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9" grpId="0"/>
      <p:bldP spid="61450" grpId="0"/>
      <p:bldP spid="61451" grpId="0"/>
      <p:bldP spid="614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219200" y="4038600"/>
          <a:ext cx="34004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3" imgW="1358640" imgH="291960" progId="Equation.3">
                  <p:embed/>
                </p:oleObj>
              </mc:Choice>
              <mc:Fallback>
                <p:oleObj name="Equation" r:id="rId3" imgW="13586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38600"/>
                        <a:ext cx="34004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Example 3: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35052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graphicFrame>
        <p:nvGraphicFramePr>
          <p:cNvPr id="63494" name="Object 6"/>
          <p:cNvGraphicFramePr>
            <a:graphicFrameLocks noChangeAspect="1"/>
          </p:cNvGraphicFramePr>
          <p:nvPr/>
        </p:nvGraphicFramePr>
        <p:xfrm>
          <a:off x="1219200" y="4816475"/>
          <a:ext cx="35210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5" imgW="1333440" imgH="279360" progId="Equation.3">
                  <p:embed/>
                </p:oleObj>
              </mc:Choice>
              <mc:Fallback>
                <p:oleObj name="Equation" r:id="rId5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16475"/>
                        <a:ext cx="352107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5" name="Object 7"/>
          <p:cNvGraphicFramePr>
            <a:graphicFrameLocks noChangeAspect="1"/>
          </p:cNvGraphicFramePr>
          <p:nvPr/>
        </p:nvGraphicFramePr>
        <p:xfrm>
          <a:off x="5105400" y="4800600"/>
          <a:ext cx="32004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7" imgW="1079280" imgH="203040" progId="Equation.3">
                  <p:embed/>
                </p:oleObj>
              </mc:Choice>
              <mc:Fallback>
                <p:oleObj name="Equation" r:id="rId7" imgW="1079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800600"/>
                        <a:ext cx="32004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6" name="Object 8"/>
          <p:cNvGraphicFramePr>
            <a:graphicFrameLocks noChangeAspect="1"/>
          </p:cNvGraphicFramePr>
          <p:nvPr/>
        </p:nvGraphicFramePr>
        <p:xfrm>
          <a:off x="4860925" y="4068763"/>
          <a:ext cx="34321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9" imgW="1371600" imgH="291960" progId="Equation.3">
                  <p:embed/>
                </p:oleObj>
              </mc:Choice>
              <mc:Fallback>
                <p:oleObj name="Equation" r:id="rId9" imgW="13716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4068763"/>
                        <a:ext cx="34321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32766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67818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32766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67818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-2</a:t>
            </a:r>
          </a:p>
        </p:txBody>
      </p:sp>
      <p:pic>
        <p:nvPicPr>
          <p:cNvPr id="63502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04838"/>
            <a:ext cx="5465762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902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7" grpId="0"/>
      <p:bldP spid="63498" grpId="0"/>
      <p:bldP spid="63499" grpId="0"/>
      <p:bldP spid="635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219200" y="4044950"/>
          <a:ext cx="34004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3" imgW="1384200" imgH="291960" progId="Equation.3">
                  <p:embed/>
                </p:oleObj>
              </mc:Choice>
              <mc:Fallback>
                <p:oleObj name="Equation" r:id="rId3" imgW="13842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44950"/>
                        <a:ext cx="340042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Example 4: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35052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graphicFrame>
        <p:nvGraphicFramePr>
          <p:cNvPr id="64518" name="Object 6"/>
          <p:cNvGraphicFramePr>
            <a:graphicFrameLocks noChangeAspect="1"/>
          </p:cNvGraphicFramePr>
          <p:nvPr/>
        </p:nvGraphicFramePr>
        <p:xfrm>
          <a:off x="1219200" y="4816475"/>
          <a:ext cx="35210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5" imgW="1333440" imgH="279360" progId="Equation.3">
                  <p:embed/>
                </p:oleObj>
              </mc:Choice>
              <mc:Fallback>
                <p:oleObj name="Equation" r:id="rId5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16475"/>
                        <a:ext cx="352107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9" name="Object 7"/>
          <p:cNvGraphicFramePr>
            <a:graphicFrameLocks noChangeAspect="1"/>
          </p:cNvGraphicFramePr>
          <p:nvPr/>
        </p:nvGraphicFramePr>
        <p:xfrm>
          <a:off x="5049838" y="4800600"/>
          <a:ext cx="33131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7" imgW="1117440" imgH="203040" progId="Equation.3">
                  <p:embed/>
                </p:oleObj>
              </mc:Choice>
              <mc:Fallback>
                <p:oleObj name="Equation" r:id="rId7" imgW="1117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838" y="4800600"/>
                        <a:ext cx="33131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0" name="Object 8"/>
          <p:cNvGraphicFramePr>
            <a:graphicFrameLocks noChangeAspect="1"/>
          </p:cNvGraphicFramePr>
          <p:nvPr/>
        </p:nvGraphicFramePr>
        <p:xfrm>
          <a:off x="4845050" y="4068763"/>
          <a:ext cx="346392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9" imgW="1384200" imgH="291960" progId="Equation.3">
                  <p:embed/>
                </p:oleObj>
              </mc:Choice>
              <mc:Fallback>
                <p:oleObj name="Equation" r:id="rId9" imgW="13842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5050" y="4068763"/>
                        <a:ext cx="346392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32766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4522" name="Text Box 10"/>
          <p:cNvSpPr txBox="1">
            <a:spLocks noChangeArrowheads="1"/>
          </p:cNvSpPr>
          <p:nvPr/>
        </p:nvSpPr>
        <p:spPr bwMode="auto">
          <a:xfrm>
            <a:off x="6781800" y="403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32766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67818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pic>
        <p:nvPicPr>
          <p:cNvPr id="64575" name="Picture 6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04838"/>
            <a:ext cx="5465762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9186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1" grpId="0"/>
      <p:bldP spid="64522" grpId="0"/>
      <p:bldP spid="64523" grpId="0"/>
      <p:bldP spid="645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52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04838"/>
            <a:ext cx="5465762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5538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219200" y="4044950"/>
          <a:ext cx="34004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4" imgW="1384200" imgH="291960" progId="Equation.3">
                  <p:embed/>
                </p:oleObj>
              </mc:Choice>
              <mc:Fallback>
                <p:oleObj name="Equation" r:id="rId4" imgW="13842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44950"/>
                        <a:ext cx="340042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Example 5: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35052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graphicFrame>
        <p:nvGraphicFramePr>
          <p:cNvPr id="65542" name="Object 6"/>
          <p:cNvGraphicFramePr>
            <a:graphicFrameLocks noChangeAspect="1"/>
          </p:cNvGraphicFramePr>
          <p:nvPr/>
        </p:nvGraphicFramePr>
        <p:xfrm>
          <a:off x="1219200" y="4816475"/>
          <a:ext cx="35210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6" imgW="1333440" imgH="279360" progId="Equation.3">
                  <p:embed/>
                </p:oleObj>
              </mc:Choice>
              <mc:Fallback>
                <p:oleObj name="Equation" r:id="rId6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16475"/>
                        <a:ext cx="352107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3" name="Object 7"/>
          <p:cNvGraphicFramePr>
            <a:graphicFrameLocks noChangeAspect="1"/>
          </p:cNvGraphicFramePr>
          <p:nvPr/>
        </p:nvGraphicFramePr>
        <p:xfrm>
          <a:off x="5049838" y="4800600"/>
          <a:ext cx="33131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8" imgW="1117440" imgH="203040" progId="Equation.3">
                  <p:embed/>
                </p:oleObj>
              </mc:Choice>
              <mc:Fallback>
                <p:oleObj name="Equation" r:id="rId8" imgW="1117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838" y="4800600"/>
                        <a:ext cx="33131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4" name="Object 8"/>
          <p:cNvGraphicFramePr>
            <a:graphicFrameLocks noChangeAspect="1"/>
          </p:cNvGraphicFramePr>
          <p:nvPr/>
        </p:nvGraphicFramePr>
        <p:xfrm>
          <a:off x="4845050" y="4068763"/>
          <a:ext cx="346392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10" imgW="1384200" imgH="291960" progId="Equation.3">
                  <p:embed/>
                </p:oleObj>
              </mc:Choice>
              <mc:Fallback>
                <p:oleObj name="Equation" r:id="rId10" imgW="13842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5050" y="4068763"/>
                        <a:ext cx="346392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3276600" y="39163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∞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3276600" y="480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DNE</a:t>
            </a:r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6477000" y="48006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undefined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6781800" y="39163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-∞</a:t>
            </a:r>
          </a:p>
        </p:txBody>
      </p:sp>
    </p:spTree>
    <p:extLst>
      <p:ext uri="{BB962C8B-B14F-4D97-AF65-F5344CB8AC3E}">
        <p14:creationId xmlns:p14="http://schemas.microsoft.com/office/powerpoint/2010/main" val="3975377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5" grpId="0"/>
      <p:bldP spid="65547" grpId="0"/>
      <p:bldP spid="65548" grpId="0"/>
      <p:bldP spid="655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79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04838"/>
            <a:ext cx="5465762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656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219200" y="4057650"/>
          <a:ext cx="34004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4" imgW="1434960" imgH="291960" progId="Equation.3">
                  <p:embed/>
                </p:oleObj>
              </mc:Choice>
              <mc:Fallback>
                <p:oleObj name="Equation" r:id="rId4" imgW="143496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57650"/>
                        <a:ext cx="3400425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Example 6: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35052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1169988" y="4816475"/>
          <a:ext cx="3621087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6" imgW="1371600" imgH="279360" progId="Equation.3">
                  <p:embed/>
                </p:oleObj>
              </mc:Choice>
              <mc:Fallback>
                <p:oleObj name="Equation" r:id="rId6" imgW="1371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4816475"/>
                        <a:ext cx="3621087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4937125" y="4800600"/>
          <a:ext cx="353853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Equation" r:id="rId8" imgW="1193760" imgH="203040" progId="Equation.3">
                  <p:embed/>
                </p:oleObj>
              </mc:Choice>
              <mc:Fallback>
                <p:oleObj name="Equation" r:id="rId8" imgW="1193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25" y="4800600"/>
                        <a:ext cx="3538538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4781550" y="4068763"/>
          <a:ext cx="359092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10" imgW="1434960" imgH="291960" progId="Equation.3">
                  <p:embed/>
                </p:oleObj>
              </mc:Choice>
              <mc:Fallback>
                <p:oleObj name="Equation" r:id="rId10" imgW="143496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0" y="4068763"/>
                        <a:ext cx="359092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3276600" y="39163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∞</a:t>
            </a:r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6477000" y="48006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undefined</a:t>
            </a:r>
          </a:p>
        </p:txBody>
      </p: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6781800" y="39163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∞</a:t>
            </a:r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3276600" y="46783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∞</a:t>
            </a:r>
          </a:p>
        </p:txBody>
      </p:sp>
    </p:spTree>
    <p:extLst>
      <p:ext uri="{BB962C8B-B14F-4D97-AF65-F5344CB8AC3E}">
        <p14:creationId xmlns:p14="http://schemas.microsoft.com/office/powerpoint/2010/main" val="2209365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4" grpId="0"/>
      <p:bldP spid="66576" grpId="0"/>
      <p:bldP spid="66577" grpId="0"/>
      <p:bldP spid="66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4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371600" y="4114800"/>
          <a:ext cx="22431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Equation" r:id="rId3" imgW="1218960" imgH="317160" progId="Equation.3">
                  <p:embed/>
                </p:oleObj>
              </mc:Choice>
              <mc:Fallback>
                <p:oleObj name="Equation" r:id="rId3" imgW="121896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114800"/>
                        <a:ext cx="2243138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3733800" y="1892300"/>
          <a:ext cx="27162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Equation" r:id="rId5" imgW="1358640" imgH="291960" progId="Equation.3">
                  <p:embed/>
                </p:oleObj>
              </mc:Choice>
              <mc:Fallback>
                <p:oleObj name="Equation" r:id="rId5" imgW="13586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892300"/>
                        <a:ext cx="2716213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6"/>
          <p:cNvGraphicFramePr>
            <a:graphicFrameLocks noChangeAspect="1"/>
          </p:cNvGraphicFramePr>
          <p:nvPr/>
        </p:nvGraphicFramePr>
        <p:xfrm>
          <a:off x="1447800" y="5867400"/>
          <a:ext cx="190817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Equation" r:id="rId7" imgW="965160" imgH="203040" progId="Equation.3">
                  <p:embed/>
                </p:oleObj>
              </mc:Choice>
              <mc:Fallback>
                <p:oleObj name="Equation" r:id="rId7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867400"/>
                        <a:ext cx="1908175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1347788" y="4622800"/>
          <a:ext cx="24622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Equation" r:id="rId9" imgW="1231560" imgH="317160" progId="Equation.3">
                  <p:embed/>
                </p:oleObj>
              </mc:Choice>
              <mc:Fallback>
                <p:oleObj name="Equation" r:id="rId9" imgW="123156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4622800"/>
                        <a:ext cx="24622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7" name="Object 15"/>
          <p:cNvGraphicFramePr>
            <a:graphicFrameLocks noChangeAspect="1"/>
          </p:cNvGraphicFramePr>
          <p:nvPr/>
        </p:nvGraphicFramePr>
        <p:xfrm>
          <a:off x="1371600" y="5219700"/>
          <a:ext cx="23352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11" imgW="1168200" imgH="291960" progId="Equation.3">
                  <p:embed/>
                </p:oleObj>
              </mc:Choice>
              <mc:Fallback>
                <p:oleObj name="Equation" r:id="rId11" imgW="11682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219700"/>
                        <a:ext cx="2335213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8" name="Object 16"/>
          <p:cNvGraphicFramePr>
            <a:graphicFrameLocks noChangeAspect="1"/>
          </p:cNvGraphicFramePr>
          <p:nvPr/>
        </p:nvGraphicFramePr>
        <p:xfrm>
          <a:off x="3835400" y="2819400"/>
          <a:ext cx="26654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13" imgW="1333440" imgH="279360" progId="Equation.3">
                  <p:embed/>
                </p:oleObj>
              </mc:Choice>
              <mc:Fallback>
                <p:oleObj name="Equation" r:id="rId13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00" y="2819400"/>
                        <a:ext cx="266541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9" name="Object 17"/>
          <p:cNvGraphicFramePr>
            <a:graphicFrameLocks noChangeAspect="1"/>
          </p:cNvGraphicFramePr>
          <p:nvPr/>
        </p:nvGraphicFramePr>
        <p:xfrm>
          <a:off x="6689725" y="1893888"/>
          <a:ext cx="208438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15" imgW="1054080" imgH="291960" progId="Equation.3">
                  <p:embed/>
                </p:oleObj>
              </mc:Choice>
              <mc:Fallback>
                <p:oleObj name="Equation" r:id="rId15" imgW="10540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9725" y="1893888"/>
                        <a:ext cx="2084388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0" name="Object 18"/>
          <p:cNvGraphicFramePr>
            <a:graphicFrameLocks noChangeAspect="1"/>
          </p:cNvGraphicFramePr>
          <p:nvPr/>
        </p:nvGraphicFramePr>
        <p:xfrm>
          <a:off x="6629400" y="2832100"/>
          <a:ext cx="21574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17" imgW="1079280" imgH="203040" progId="Equation.3">
                  <p:embed/>
                </p:oleObj>
              </mc:Choice>
              <mc:Fallback>
                <p:oleObj name="Equation" r:id="rId17" imgW="1079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2832100"/>
                        <a:ext cx="21574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Example 7: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429000" y="914400"/>
            <a:ext cx="5486400" cy="493713"/>
          </a:xfrm>
        </p:spPr>
        <p:txBody>
          <a:bodyPr/>
          <a:lstStyle/>
          <a:p>
            <a:r>
              <a:rPr lang="en-US" altLang="en-US" sz="2400"/>
              <a:t>Evaluate each of the following: 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2743200" y="3962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2517775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2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2854325" y="4495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2754313" y="51054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pic>
        <p:nvPicPr>
          <p:cNvPr id="69646" name="Picture 14" descr="Piecewise Function 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2819400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9651" name="Object 19"/>
          <p:cNvGraphicFramePr>
            <a:graphicFrameLocks noChangeAspect="1"/>
          </p:cNvGraphicFramePr>
          <p:nvPr/>
        </p:nvGraphicFramePr>
        <p:xfrm>
          <a:off x="5414963" y="4094163"/>
          <a:ext cx="21494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Equation" r:id="rId20" imgW="1168200" imgH="317160" progId="Equation.3">
                  <p:embed/>
                </p:oleObj>
              </mc:Choice>
              <mc:Fallback>
                <p:oleObj name="Equation" r:id="rId20" imgW="116820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963" y="4094163"/>
                        <a:ext cx="214947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2" name="Object 20"/>
          <p:cNvGraphicFramePr>
            <a:graphicFrameLocks noChangeAspect="1"/>
          </p:cNvGraphicFramePr>
          <p:nvPr/>
        </p:nvGraphicFramePr>
        <p:xfrm>
          <a:off x="5668963" y="5846763"/>
          <a:ext cx="1757362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Equation" r:id="rId22" imgW="888840" imgH="203040" progId="Equation.3">
                  <p:embed/>
                </p:oleObj>
              </mc:Choice>
              <mc:Fallback>
                <p:oleObj name="Equation" r:id="rId22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8963" y="5846763"/>
                        <a:ext cx="1757362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3" name="Object 21"/>
          <p:cNvGraphicFramePr>
            <a:graphicFrameLocks noChangeAspect="1"/>
          </p:cNvGraphicFramePr>
          <p:nvPr/>
        </p:nvGraphicFramePr>
        <p:xfrm>
          <a:off x="5449888" y="4602163"/>
          <a:ext cx="23352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24" imgW="1168200" imgH="317160" progId="Equation.3">
                  <p:embed/>
                </p:oleObj>
              </mc:Choice>
              <mc:Fallback>
                <p:oleObj name="Equation" r:id="rId24" imgW="116820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9888" y="4602163"/>
                        <a:ext cx="23352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4" name="Object 22"/>
          <p:cNvGraphicFramePr>
            <a:graphicFrameLocks noChangeAspect="1"/>
          </p:cNvGraphicFramePr>
          <p:nvPr/>
        </p:nvGraphicFramePr>
        <p:xfrm>
          <a:off x="5484813" y="5199063"/>
          <a:ext cx="22336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Equation" r:id="rId26" imgW="1117440" imgH="291960" progId="Equation.3">
                  <p:embed/>
                </p:oleObj>
              </mc:Choice>
              <mc:Fallback>
                <p:oleObj name="Equation" r:id="rId26" imgW="11174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5199063"/>
                        <a:ext cx="2233612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55" name="Text Box 23"/>
          <p:cNvSpPr txBox="1">
            <a:spLocks noChangeArrowheads="1"/>
          </p:cNvSpPr>
          <p:nvPr/>
        </p:nvSpPr>
        <p:spPr bwMode="auto">
          <a:xfrm>
            <a:off x="6781800" y="3941763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-1</a:t>
            </a:r>
          </a:p>
        </p:txBody>
      </p:sp>
      <p:sp>
        <p:nvSpPr>
          <p:cNvPr id="69656" name="Text Box 24"/>
          <p:cNvSpPr txBox="1">
            <a:spLocks noChangeArrowheads="1"/>
          </p:cNvSpPr>
          <p:nvPr/>
        </p:nvSpPr>
        <p:spPr bwMode="auto">
          <a:xfrm>
            <a:off x="65532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6934200" y="4475163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6781800" y="5084763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DNE</a:t>
            </a:r>
          </a:p>
        </p:txBody>
      </p:sp>
      <p:sp>
        <p:nvSpPr>
          <p:cNvPr id="69659" name="Text Box 27"/>
          <p:cNvSpPr txBox="1">
            <a:spLocks noChangeArrowheads="1"/>
          </p:cNvSpPr>
          <p:nvPr/>
        </p:nvSpPr>
        <p:spPr bwMode="auto">
          <a:xfrm>
            <a:off x="5168900" y="1752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69660" name="Text Box 28"/>
          <p:cNvSpPr txBox="1">
            <a:spLocks noChangeArrowheads="1"/>
          </p:cNvSpPr>
          <p:nvPr/>
        </p:nvSpPr>
        <p:spPr bwMode="auto">
          <a:xfrm>
            <a:off x="7620000" y="26670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2</a:t>
            </a:r>
          </a:p>
        </p:txBody>
      </p:sp>
      <p:sp>
        <p:nvSpPr>
          <p:cNvPr id="69661" name="Text Box 29"/>
          <p:cNvSpPr txBox="1">
            <a:spLocks noChangeArrowheads="1"/>
          </p:cNvSpPr>
          <p:nvPr/>
        </p:nvSpPr>
        <p:spPr bwMode="auto">
          <a:xfrm>
            <a:off x="7543800" y="1752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2</a:t>
            </a:r>
          </a:p>
        </p:txBody>
      </p:sp>
      <p:sp>
        <p:nvSpPr>
          <p:cNvPr id="69662" name="Text Box 30"/>
          <p:cNvSpPr txBox="1">
            <a:spLocks noChangeArrowheads="1"/>
          </p:cNvSpPr>
          <p:nvPr/>
        </p:nvSpPr>
        <p:spPr bwMode="auto">
          <a:xfrm>
            <a:off x="5181600" y="26670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993300"/>
                </a:solidFill>
                <a:latin typeface="Book Antiqua" pitchFamily="18" charset="0"/>
              </a:rPr>
              <a:t>DNE</a:t>
            </a:r>
          </a:p>
        </p:txBody>
      </p:sp>
    </p:spTree>
    <p:extLst>
      <p:ext uri="{BB962C8B-B14F-4D97-AF65-F5344CB8AC3E}">
        <p14:creationId xmlns:p14="http://schemas.microsoft.com/office/powerpoint/2010/main" val="970694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/>
      <p:bldP spid="69642" grpId="0"/>
      <p:bldP spid="69643" grpId="0"/>
      <p:bldP spid="69644" grpId="0"/>
      <p:bldP spid="69655" grpId="0"/>
      <p:bldP spid="69656" grpId="0"/>
      <p:bldP spid="69657" grpId="0"/>
      <p:bldP spid="69658" grpId="0"/>
      <p:bldP spid="69659" grpId="0"/>
      <p:bldP spid="69660" grpId="0"/>
      <p:bldP spid="69661" grpId="0"/>
      <p:bldP spid="696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2362200" y="4191000"/>
          <a:ext cx="44958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3" imgW="1625400" imgH="279360" progId="Equation.3">
                  <p:embed/>
                </p:oleObj>
              </mc:Choice>
              <mc:Fallback>
                <p:oleObj name="Equation" r:id="rId3" imgW="1625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191000"/>
                        <a:ext cx="4495800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2" name="Rectangle 1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altLang="en-US"/>
              <a:t>Understanding Limits Graphically</a:t>
            </a:r>
          </a:p>
        </p:txBody>
      </p:sp>
      <p:sp>
        <p:nvSpPr>
          <p:cNvPr id="68623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8534400" cy="3276600"/>
          </a:xfrm>
        </p:spPr>
        <p:txBody>
          <a:bodyPr/>
          <a:lstStyle/>
          <a:p>
            <a:r>
              <a:rPr lang="en-US" altLang="en-US" sz="2400"/>
              <a:t>The concept of limits as </a:t>
            </a:r>
            <a:r>
              <a:rPr lang="en-US" altLang="en-US" sz="2400" i="1"/>
              <a:t>x</a:t>
            </a:r>
            <a:r>
              <a:rPr lang="en-US" altLang="en-US" sz="2400"/>
              <a:t> approaches infinity means the following: “it’s what happens to </a:t>
            </a:r>
            <a:r>
              <a:rPr lang="en-US" altLang="en-US" sz="2400" i="1"/>
              <a:t>y</a:t>
            </a:r>
            <a:r>
              <a:rPr lang="en-US" altLang="en-US" sz="2400"/>
              <a:t> as </a:t>
            </a:r>
            <a:r>
              <a:rPr lang="en-US" altLang="en-US" sz="2400" i="1"/>
              <a:t>x</a:t>
            </a:r>
            <a:r>
              <a:rPr lang="en-US" altLang="en-US" sz="2400"/>
              <a:t> gets infinity large.”</a:t>
            </a:r>
          </a:p>
          <a:p>
            <a:r>
              <a:rPr lang="en-US" altLang="en-US" sz="2400"/>
              <a:t>We are interested in what is happening to the </a:t>
            </a:r>
            <a:r>
              <a:rPr lang="en-US" altLang="en-US" sz="2400" i="1"/>
              <a:t>y</a:t>
            </a:r>
            <a:r>
              <a:rPr lang="en-US" altLang="en-US" sz="2400"/>
              <a:t>-value as the curve gets farther and farther to the right.  </a:t>
            </a:r>
          </a:p>
          <a:p>
            <a:r>
              <a:rPr lang="en-US" altLang="en-US" sz="2400"/>
              <a:t>We can also talk about limits as x approaches negative infinity – which is what is happening to the </a:t>
            </a:r>
            <a:r>
              <a:rPr lang="en-US" altLang="en-US" sz="2400" i="1"/>
              <a:t>y</a:t>
            </a:r>
            <a:r>
              <a:rPr lang="en-US" altLang="en-US" sz="2400"/>
              <a:t>-values as the curve gets farther and farther to the left.</a:t>
            </a:r>
          </a:p>
          <a:p>
            <a:r>
              <a:rPr lang="en-US" altLang="en-US" sz="2400"/>
              <a:t>For limits to infinity, we use the following notation:</a:t>
            </a: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457200" y="4953000"/>
            <a:ext cx="8534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Although we use the term “as x approaches infinity,” realize that x cannot actually approach infinity since infinity does not actually exist.  It’s just an expression to easily speak of going infinitely far to the right.</a:t>
            </a:r>
          </a:p>
        </p:txBody>
      </p:sp>
    </p:spTree>
    <p:extLst>
      <p:ext uri="{BB962C8B-B14F-4D97-AF65-F5344CB8AC3E}">
        <p14:creationId xmlns:p14="http://schemas.microsoft.com/office/powerpoint/2010/main" val="25114848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4038600"/>
            <a:ext cx="436880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altLang="en-US"/>
              <a:t>Understanding Limits Graphically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8534400" cy="457200"/>
          </a:xfrm>
        </p:spPr>
        <p:txBody>
          <a:bodyPr/>
          <a:lstStyle/>
          <a:p>
            <a:r>
              <a:rPr lang="en-US" altLang="en-US" sz="2400"/>
              <a:t>It is important to note that it makes no sense to talk about 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2286000" y="1381125"/>
          <a:ext cx="44958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4" imgW="1739880" imgH="291960" progId="Equation.3">
                  <p:embed/>
                </p:oleObj>
              </mc:Choice>
              <mc:Fallback>
                <p:oleObj name="Equation" r:id="rId4" imgW="17398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81125"/>
                        <a:ext cx="449580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457200" y="21336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6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Can you explain why this makes no sense?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There are 4 possibilities for limits to infinity:</a:t>
            </a:r>
          </a:p>
          <a:p>
            <a:pPr lvl="1" eaLnBrk="1" hangingPunct="1"/>
            <a:r>
              <a:rPr lang="en-US" altLang="en-US" b="1" u="sng">
                <a:solidFill>
                  <a:srgbClr val="05187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Possibility 1</a:t>
            </a:r>
            <a:r>
              <a:rPr lang="en-US" altLang="en-US"/>
              <a:t>:  The curve can go up forever.  In this case, the limit does not exist and we write:  </a:t>
            </a:r>
          </a:p>
        </p:txBody>
      </p:sp>
      <p:graphicFrame>
        <p:nvGraphicFramePr>
          <p:cNvPr id="71686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4495800" y="3733800"/>
          <a:ext cx="162718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Equation" r:id="rId9" imgW="825480" imgH="279360" progId="Equation.3">
                  <p:embed/>
                </p:oleObj>
              </mc:Choice>
              <mc:Fallback>
                <p:oleObj name="Equation" r:id="rId9" imgW="825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733800"/>
                        <a:ext cx="162718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5486400" y="42672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Book Antiqua" pitchFamily="18" charset="0"/>
              </a:rPr>
              <a:t>What is</a:t>
            </a:r>
          </a:p>
        </p:txBody>
      </p:sp>
      <p:graphicFrame>
        <p:nvGraphicFramePr>
          <p:cNvPr id="71690" name="Object 10"/>
          <p:cNvGraphicFramePr>
            <a:graphicFrameLocks noChangeAspect="1"/>
          </p:cNvGraphicFramePr>
          <p:nvPr/>
        </p:nvGraphicFramePr>
        <p:xfrm>
          <a:off x="6553200" y="4275138"/>
          <a:ext cx="23542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Equation" r:id="rId11" imgW="1091880" imgH="279360" progId="Equation.3">
                  <p:embed/>
                </p:oleObj>
              </mc:Choice>
              <mc:Fallback>
                <p:oleObj name="Equation" r:id="rId11" imgW="1091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275138"/>
                        <a:ext cx="235426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7848600" y="41910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∞</a:t>
            </a:r>
          </a:p>
        </p:txBody>
      </p:sp>
    </p:spTree>
    <p:extLst>
      <p:ext uri="{BB962C8B-B14F-4D97-AF65-F5344CB8AC3E}">
        <p14:creationId xmlns:p14="http://schemas.microsoft.com/office/powerpoint/2010/main" val="20040344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9" grpId="0"/>
      <p:bldP spid="716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altLang="en-US"/>
              <a:t>Understanding Limits Graphically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457200" y="9144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There are 4 possibilities for limits to infinity:</a:t>
            </a:r>
          </a:p>
          <a:p>
            <a:pPr lvl="1" eaLnBrk="1" hangingPunct="1"/>
            <a:r>
              <a:rPr lang="en-US" altLang="en-US" b="1" u="sng">
                <a:solidFill>
                  <a:srgbClr val="05187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Possibility 2</a:t>
            </a:r>
            <a:r>
              <a:rPr lang="en-US" altLang="en-US"/>
              <a:t>:  The curve can go down forever.  In this case, the limit does not exist and we write:  </a:t>
            </a:r>
          </a:p>
        </p:txBody>
      </p:sp>
      <p:graphicFrame>
        <p:nvGraphicFramePr>
          <p:cNvPr id="72710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5105400" y="1703388"/>
          <a:ext cx="1627188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6" imgW="914400" imgH="279360" progId="Equation.3">
                  <p:embed/>
                </p:oleObj>
              </mc:Choice>
              <mc:Fallback>
                <p:oleObj name="Equation" r:id="rId6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703388"/>
                        <a:ext cx="1627188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5486400" y="22860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Book Antiqua" pitchFamily="18" charset="0"/>
              </a:rPr>
              <a:t>What is</a:t>
            </a:r>
          </a:p>
        </p:txBody>
      </p:sp>
      <p:graphicFrame>
        <p:nvGraphicFramePr>
          <p:cNvPr id="72713" name="Object 9"/>
          <p:cNvGraphicFramePr>
            <a:graphicFrameLocks noChangeAspect="1"/>
          </p:cNvGraphicFramePr>
          <p:nvPr/>
        </p:nvGraphicFramePr>
        <p:xfrm>
          <a:off x="6553200" y="2293938"/>
          <a:ext cx="23542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8" imgW="1091880" imgH="279360" progId="Equation.3">
                  <p:embed/>
                </p:oleObj>
              </mc:Choice>
              <mc:Fallback>
                <p:oleObj name="Equation" r:id="rId8" imgW="1091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293938"/>
                        <a:ext cx="235426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7848600" y="22098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∞</a:t>
            </a:r>
          </a:p>
        </p:txBody>
      </p:sp>
      <p:pic>
        <p:nvPicPr>
          <p:cNvPr id="7271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5465763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502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2" grpId="0"/>
      <p:bldP spid="727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altLang="en-US"/>
              <a:t>Understanding Limits Graphically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57200" y="9144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There are 4 possibilities for limits to infinity:</a:t>
            </a:r>
          </a:p>
          <a:p>
            <a:pPr lvl="1" eaLnBrk="1" hangingPunct="1"/>
            <a:r>
              <a:rPr lang="en-US" altLang="en-US" b="1" u="sng">
                <a:solidFill>
                  <a:srgbClr val="05187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Possibility 3</a:t>
            </a:r>
            <a:r>
              <a:rPr lang="en-US" altLang="en-US"/>
              <a:t>:  The curve can become asymptotic to a line.  In this case, the limit as </a:t>
            </a:r>
            <a:r>
              <a:rPr lang="en-US" altLang="en-US" i="1"/>
              <a:t>x</a:t>
            </a:r>
            <a:r>
              <a:rPr lang="en-US" altLang="en-US"/>
              <a:t> approaches infinity is a value and we write:  </a:t>
            </a:r>
          </a:p>
        </p:txBody>
      </p:sp>
      <p:graphicFrame>
        <p:nvGraphicFramePr>
          <p:cNvPr id="7475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2133600" y="2133600"/>
          <a:ext cx="46482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Equation" r:id="rId6" imgW="2184120" imgH="279360" progId="Equation.3">
                  <p:embed/>
                </p:oleObj>
              </mc:Choice>
              <mc:Fallback>
                <p:oleObj name="Equation" r:id="rId6" imgW="2184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133600"/>
                        <a:ext cx="46482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5486400" y="2960688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Book Antiqua" pitchFamily="18" charset="0"/>
              </a:rPr>
              <a:t>What is</a:t>
            </a:r>
          </a:p>
        </p:txBody>
      </p:sp>
      <p:graphicFrame>
        <p:nvGraphicFramePr>
          <p:cNvPr id="74759" name="Object 7"/>
          <p:cNvGraphicFramePr>
            <a:graphicFrameLocks noChangeAspect="1"/>
          </p:cNvGraphicFramePr>
          <p:nvPr/>
        </p:nvGraphicFramePr>
        <p:xfrm>
          <a:off x="6607175" y="2968625"/>
          <a:ext cx="22447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Equation" r:id="rId8" imgW="1041120" imgH="279360" progId="Equation.3">
                  <p:embed/>
                </p:oleObj>
              </mc:Choice>
              <mc:Fallback>
                <p:oleObj name="Equation" r:id="rId8" imgW="1041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5" y="2968625"/>
                        <a:ext cx="22447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7848600" y="2884488"/>
            <a:ext cx="1219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1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5486400" y="3733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Book Antiqua" pitchFamily="18" charset="0"/>
              </a:rPr>
              <a:t>What is</a:t>
            </a:r>
          </a:p>
        </p:txBody>
      </p:sp>
      <p:graphicFrame>
        <p:nvGraphicFramePr>
          <p:cNvPr id="74763" name="Object 11"/>
          <p:cNvGraphicFramePr>
            <a:graphicFrameLocks noChangeAspect="1"/>
          </p:cNvGraphicFramePr>
          <p:nvPr/>
        </p:nvGraphicFramePr>
        <p:xfrm>
          <a:off x="6553200" y="3741738"/>
          <a:ext cx="23542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Equation" r:id="rId10" imgW="1091880" imgH="279360" progId="Equation.3">
                  <p:embed/>
                </p:oleObj>
              </mc:Choice>
              <mc:Fallback>
                <p:oleObj name="Equation" r:id="rId10" imgW="1091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741738"/>
                        <a:ext cx="235426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7848600" y="3657600"/>
            <a:ext cx="1219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-1</a:t>
            </a:r>
          </a:p>
        </p:txBody>
      </p:sp>
      <p:pic>
        <p:nvPicPr>
          <p:cNvPr id="74765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5105400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7131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  <p:bldP spid="74760" grpId="0"/>
      <p:bldP spid="74762" grpId="0"/>
      <p:bldP spid="747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altLang="en-US"/>
              <a:t>Understanding Limits Graphically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57200" y="9144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Blip>
                <a:blip r:embed="rId3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en-US"/>
              <a:t>There are 4 possibilities for limits to infinity:</a:t>
            </a:r>
          </a:p>
          <a:p>
            <a:pPr lvl="1" eaLnBrk="1" hangingPunct="1"/>
            <a:r>
              <a:rPr lang="en-US" altLang="en-US" b="1" u="sng">
                <a:solidFill>
                  <a:srgbClr val="05187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Possibility 4</a:t>
            </a:r>
            <a:r>
              <a:rPr lang="en-US" altLang="en-US"/>
              <a:t>:  The curve can level off to a line.  In this case, the limit as </a:t>
            </a:r>
            <a:r>
              <a:rPr lang="en-US" altLang="en-US" i="1"/>
              <a:t>x</a:t>
            </a:r>
            <a:r>
              <a:rPr lang="en-US" altLang="en-US"/>
              <a:t> approaches infinity is a value and we write:  </a:t>
            </a:r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133600" y="2133600"/>
          <a:ext cx="46482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6" imgW="2184120" imgH="279360" progId="Equation.3">
                  <p:embed/>
                </p:oleObj>
              </mc:Choice>
              <mc:Fallback>
                <p:oleObj name="Equation" r:id="rId6" imgW="2184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133600"/>
                        <a:ext cx="46482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486400" y="2960688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Book Antiqua" pitchFamily="18" charset="0"/>
              </a:rPr>
              <a:t>What is</a:t>
            </a:r>
          </a:p>
        </p:txBody>
      </p:sp>
      <p:graphicFrame>
        <p:nvGraphicFramePr>
          <p:cNvPr id="75782" name="Object 6"/>
          <p:cNvGraphicFramePr>
            <a:graphicFrameLocks noChangeAspect="1"/>
          </p:cNvGraphicFramePr>
          <p:nvPr/>
        </p:nvGraphicFramePr>
        <p:xfrm>
          <a:off x="6607175" y="2968625"/>
          <a:ext cx="22447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Equation" r:id="rId8" imgW="1041120" imgH="279360" progId="Equation.3">
                  <p:embed/>
                </p:oleObj>
              </mc:Choice>
              <mc:Fallback>
                <p:oleObj name="Equation" r:id="rId8" imgW="1041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5" y="2968625"/>
                        <a:ext cx="22447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848600" y="2884488"/>
            <a:ext cx="1219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0</a:t>
            </a: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5486400" y="3733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Book Antiqua" pitchFamily="18" charset="0"/>
              </a:rPr>
              <a:t>What is</a:t>
            </a:r>
          </a:p>
        </p:txBody>
      </p:sp>
      <p:graphicFrame>
        <p:nvGraphicFramePr>
          <p:cNvPr id="75786" name="Object 10"/>
          <p:cNvGraphicFramePr>
            <a:graphicFrameLocks noChangeAspect="1"/>
          </p:cNvGraphicFramePr>
          <p:nvPr/>
        </p:nvGraphicFramePr>
        <p:xfrm>
          <a:off x="6553200" y="3741738"/>
          <a:ext cx="235426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Equation" r:id="rId10" imgW="1091880" imgH="279360" progId="Equation.3">
                  <p:embed/>
                </p:oleObj>
              </mc:Choice>
              <mc:Fallback>
                <p:oleObj name="Equation" r:id="rId10" imgW="1091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741738"/>
                        <a:ext cx="235426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7848600" y="3657600"/>
            <a:ext cx="1219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0</a:t>
            </a:r>
          </a:p>
        </p:txBody>
      </p:sp>
      <p:pic>
        <p:nvPicPr>
          <p:cNvPr id="7578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76488"/>
            <a:ext cx="48006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806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/>
      <p:bldP spid="75783" grpId="0"/>
      <p:bldP spid="75785" grpId="0"/>
      <p:bldP spid="757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www.mathgotserved.com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videoseries?list=PL3Gnjw2fQSnGpGyX1yj6r7TB-q72OTeOM&amp;autoplay=1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1600200"/>
            <a:ext cx="6934200" cy="3900488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57400" y="921384"/>
            <a:ext cx="58674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u="sng" dirty="0" smtClean="0">
                <a:solidFill>
                  <a:srgbClr val="000000"/>
                </a:solidFill>
                <a:latin typeface="Garamond" pitchFamily="18" charset="0"/>
              </a:rPr>
              <a:t>FINITE LIMITS VIDEO TUTORIALS</a:t>
            </a:r>
            <a:endParaRPr lang="en-US" altLang="en-US" sz="2600" u="sng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</TotalTime>
  <Words>707</Words>
  <Application>Microsoft Office PowerPoint</Application>
  <PresentationFormat>On-screen Show (4:3)</PresentationFormat>
  <Paragraphs>131</Paragraphs>
  <Slides>17</Slides>
  <Notes>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Microsoft Equation 3.0</vt:lpstr>
      <vt:lpstr>PowerPoint Presentation</vt:lpstr>
      <vt:lpstr>Understanding Limits Graphically</vt:lpstr>
      <vt:lpstr>Understanding Limits Graphically</vt:lpstr>
      <vt:lpstr>Understanding Limits Graphically</vt:lpstr>
      <vt:lpstr>Problem 1:</vt:lpstr>
      <vt:lpstr>Example 2:</vt:lpstr>
      <vt:lpstr>Example 3:</vt:lpstr>
      <vt:lpstr>Example 4:</vt:lpstr>
      <vt:lpstr>Example 5:</vt:lpstr>
      <vt:lpstr>Example 6:</vt:lpstr>
      <vt:lpstr>Example 7:</vt:lpstr>
      <vt:lpstr>Understanding Limits Graphically</vt:lpstr>
      <vt:lpstr>Understanding Limits Graphically</vt:lpstr>
      <vt:lpstr>Understanding Limits Graphically</vt:lpstr>
      <vt:lpstr>Understanding Limits Graphically</vt:lpstr>
      <vt:lpstr>Understanding Limits Graphically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Mathgotserved.com</dc:creator>
  <cp:lastModifiedBy>mathgotserved.com</cp:lastModifiedBy>
  <cp:revision>57</cp:revision>
  <dcterms:created xsi:type="dcterms:W3CDTF">2006-08-16T00:00:00Z</dcterms:created>
  <dcterms:modified xsi:type="dcterms:W3CDTF">2015-06-20T01:47:06Z</dcterms:modified>
</cp:coreProperties>
</file>